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4937" r:id="rId2"/>
    <p:sldId id="405" r:id="rId3"/>
    <p:sldId id="4153" r:id="rId4"/>
    <p:sldId id="5285" r:id="rId5"/>
    <p:sldId id="5302" r:id="rId6"/>
    <p:sldId id="5292" r:id="rId7"/>
    <p:sldId id="5295" r:id="rId8"/>
    <p:sldId id="5293" r:id="rId9"/>
    <p:sldId id="5303" r:id="rId10"/>
    <p:sldId id="529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72"/>
    <p:restoredTop sz="97010"/>
  </p:normalViewPr>
  <p:slideViewPr>
    <p:cSldViewPr snapToGrid="0">
      <p:cViewPr varScale="1">
        <p:scale>
          <a:sx n="118" d="100"/>
          <a:sy n="118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DE6A2-784C-AE40-87B5-D9D615620FF8}" type="datetimeFigureOut">
              <a:t>7/14/24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9E3AF-F1B0-1149-877D-3C8C53984D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4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48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835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10590136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4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9643915" cy="401524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A849551-B4BE-0938-BA96-2D02961C5B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916" t="31701" r="2191" b="15615"/>
          <a:stretch/>
        </p:blipFill>
        <p:spPr>
          <a:xfrm>
            <a:off x="0" y="6396335"/>
            <a:ext cx="5370654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1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B7A3349B-E5B9-C327-8AB3-6032BF4EBB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4188" t="25435" r="17237" b="24875"/>
          <a:stretch/>
        </p:blipFill>
        <p:spPr>
          <a:xfrm>
            <a:off x="0" y="6315280"/>
            <a:ext cx="5428527" cy="5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7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8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0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6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3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6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7/14/24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3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Opening Remarks:</a:t>
            </a:r>
            <a:br>
              <a:rPr lang="en-US"/>
            </a:br>
            <a:r>
              <a:rPr lang="en-US"/>
              <a:t>Convergence of LLMs and KGs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</a:t>
            </a:r>
            <a:r>
              <a:rPr lang="en-US"/>
              <a:t>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39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BDDF-E866-7D91-062C-C8BD9A614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Keynotes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975ABE-86A5-70F9-08BC-1938C67908AA}"/>
              </a:ext>
            </a:extLst>
          </p:cNvPr>
          <p:cNvGrpSpPr/>
          <p:nvPr/>
        </p:nvGrpSpPr>
        <p:grpSpPr>
          <a:xfrm>
            <a:off x="5249047" y="146585"/>
            <a:ext cx="5968678" cy="2989951"/>
            <a:chOff x="2032000" y="1212850"/>
            <a:chExt cx="7772400" cy="4238386"/>
          </a:xfrm>
        </p:grpSpPr>
        <p:pic>
          <p:nvPicPr>
            <p:cNvPr id="7" name="Picture 6" descr="A cover of a book&#10;&#10;Description automatically generated">
              <a:extLst>
                <a:ext uri="{FF2B5EF4-FFF2-40B4-BE49-F238E27FC236}">
                  <a16:creationId xmlns:a16="http://schemas.microsoft.com/office/drawing/2014/main" id="{F3D9882B-F160-BD81-426F-1C2DFB54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0" y="1212850"/>
              <a:ext cx="7772400" cy="4238386"/>
            </a:xfrm>
            <a:prstGeom prst="rect">
              <a:avLst/>
            </a:prstGeom>
          </p:spPr>
        </p:pic>
        <p:pic>
          <p:nvPicPr>
            <p:cNvPr id="8" name="Picture 7" descr="A person with glasses and a beard&#10;&#10;Description automatically generated">
              <a:extLst>
                <a:ext uri="{FF2B5EF4-FFF2-40B4-BE49-F238E27FC236}">
                  <a16:creationId xmlns:a16="http://schemas.microsoft.com/office/drawing/2014/main" id="{8AAFB814-8F72-0873-EB47-E1650EFBC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0" y="1708424"/>
              <a:ext cx="1514686" cy="144464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70C414-B301-3604-166F-7A0FB11F978E}"/>
              </a:ext>
            </a:extLst>
          </p:cNvPr>
          <p:cNvGrpSpPr/>
          <p:nvPr/>
        </p:nvGrpSpPr>
        <p:grpSpPr>
          <a:xfrm>
            <a:off x="631523" y="1795364"/>
            <a:ext cx="3683740" cy="4519569"/>
            <a:chOff x="51652" y="1484896"/>
            <a:chExt cx="3683740" cy="4519569"/>
          </a:xfrm>
        </p:grpSpPr>
        <p:pic>
          <p:nvPicPr>
            <p:cNvPr id="15" name="Picture 14" descr="A person wearing sunglasses and smiling&#10;&#10;Description automatically generated">
              <a:extLst>
                <a:ext uri="{FF2B5EF4-FFF2-40B4-BE49-F238E27FC236}">
                  <a16:creationId xmlns:a16="http://schemas.microsoft.com/office/drawing/2014/main" id="{370DD917-CC4B-A0D7-BF18-13BFCDD42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52" y="1484896"/>
              <a:ext cx="2091626" cy="2682345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1EBDCEC-F650-DE74-D7BD-196CA27919B5}"/>
                </a:ext>
              </a:extLst>
            </p:cNvPr>
            <p:cNvGrpSpPr/>
            <p:nvPr/>
          </p:nvGrpSpPr>
          <p:grpSpPr>
            <a:xfrm>
              <a:off x="1643766" y="3014514"/>
              <a:ext cx="2091626" cy="2989951"/>
              <a:chOff x="1522454" y="2128430"/>
              <a:chExt cx="2427801" cy="3419033"/>
            </a:xfrm>
          </p:grpSpPr>
          <p:pic>
            <p:nvPicPr>
              <p:cNvPr id="17" name="Picture 16" descr="A close-up of a snowy mountain&#10;&#10;Description automatically generated">
                <a:extLst>
                  <a:ext uri="{FF2B5EF4-FFF2-40B4-BE49-F238E27FC236}">
                    <a16:creationId xmlns:a16="http://schemas.microsoft.com/office/drawing/2014/main" id="{BB6350DB-E985-FF03-3A37-FBF51DF7B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2454" y="2128430"/>
                <a:ext cx="2427801" cy="3419033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E28822-4036-E4CA-83FF-D761F10BD64A}"/>
                  </a:ext>
                </a:extLst>
              </p:cNvPr>
              <p:cNvSpPr txBox="1"/>
              <p:nvPr/>
            </p:nvSpPr>
            <p:spPr>
              <a:xfrm>
                <a:off x="2171360" y="3280969"/>
                <a:ext cx="11299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i="1">
                    <a:solidFill>
                      <a:srgbClr val="FF0000"/>
                    </a:solidFill>
                  </a:rPr>
                  <a:t>PART 2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59CAC6-8FB3-884D-F006-8E449F69EC39}"/>
              </a:ext>
            </a:extLst>
          </p:cNvPr>
          <p:cNvGrpSpPr/>
          <p:nvPr/>
        </p:nvGrpSpPr>
        <p:grpSpPr>
          <a:xfrm>
            <a:off x="5249047" y="3509380"/>
            <a:ext cx="6426118" cy="2805553"/>
            <a:chOff x="5477647" y="3721465"/>
            <a:chExt cx="6426118" cy="2805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F2A610-5DC5-F136-F466-99BA15338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7647" y="4477709"/>
              <a:ext cx="5021589" cy="20493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965C62-F384-2DFE-6A5A-75AED7F0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0478" y="3721465"/>
              <a:ext cx="2053287" cy="2184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31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3BA9-0175-C857-3C54-6339DE169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Present Summer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AC5D-48FB-92AD-302A-5D2C53B522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11140574" cy="4583704"/>
          </a:xfrm>
        </p:spPr>
        <p:txBody>
          <a:bodyPr>
            <a:normAutofit/>
          </a:bodyPr>
          <a:lstStyle/>
          <a:p>
            <a:r>
              <a:rPr lang="en-US" sz="2800"/>
              <a:t>The current summer is one </a:t>
            </a:r>
            <a:br>
              <a:rPr lang="en-US" sz="2800"/>
            </a:br>
            <a:r>
              <a:rPr lang="en-US" sz="2800"/>
              <a:t>of big data, cheaper &amp; faster </a:t>
            </a:r>
            <a:br>
              <a:rPr lang="en-US" sz="2800"/>
            </a:br>
            <a:r>
              <a:rPr lang="en-US" sz="2800"/>
              <a:t>computing, </a:t>
            </a:r>
            <a:r>
              <a:rPr lang="en-US" sz="2800" b="1">
                <a:solidFill>
                  <a:srgbClr val="FF0000"/>
                </a:solidFill>
              </a:rPr>
              <a:t>generative </a:t>
            </a:r>
            <a:br>
              <a:rPr lang="en-US" sz="2800" b="1">
                <a:solidFill>
                  <a:srgbClr val="FF0000"/>
                </a:solidFill>
              </a:rPr>
            </a:br>
            <a:r>
              <a:rPr lang="en-US" sz="2800" b="1">
                <a:solidFill>
                  <a:srgbClr val="FF0000"/>
                </a:solidFill>
              </a:rPr>
              <a:t>techniques</a:t>
            </a:r>
            <a:r>
              <a:rPr lang="en-US" sz="2800"/>
              <a:t>, </a:t>
            </a:r>
            <a:r>
              <a:rPr lang="en-US" sz="2800" b="1">
                <a:solidFill>
                  <a:srgbClr val="FF0000"/>
                </a:solidFill>
              </a:rPr>
              <a:t>knowledge </a:t>
            </a:r>
            <a:br>
              <a:rPr lang="en-US" sz="2800" b="1">
                <a:solidFill>
                  <a:srgbClr val="FF0000"/>
                </a:solidFill>
              </a:rPr>
            </a:br>
            <a:r>
              <a:rPr lang="en-US" sz="2800" b="1">
                <a:solidFill>
                  <a:srgbClr val="FF0000"/>
                </a:solidFill>
              </a:rPr>
              <a:t>graph integration</a:t>
            </a:r>
            <a:r>
              <a:rPr lang="en-US" sz="2800"/>
              <a:t>, and </a:t>
            </a:r>
            <a:br>
              <a:rPr lang="en-US" sz="2800"/>
            </a:br>
            <a:r>
              <a:rPr lang="en-US" sz="2800" b="1">
                <a:solidFill>
                  <a:srgbClr val="FF0000"/>
                </a:solidFill>
              </a:rPr>
              <a:t>neuro-symbolic systems </a:t>
            </a:r>
          </a:p>
          <a:p>
            <a:endParaRPr lang="en-US" sz="2800"/>
          </a:p>
          <a:p>
            <a:r>
              <a:rPr lang="en-US" sz="2800"/>
              <a:t>But also </a:t>
            </a:r>
            <a:r>
              <a:rPr lang="en-US" sz="2800" b="1">
                <a:solidFill>
                  <a:srgbClr val="FF0000"/>
                </a:solidFill>
              </a:rPr>
              <a:t>hype</a:t>
            </a:r>
            <a:r>
              <a:rPr lang="en-US" sz="2800"/>
              <a:t> and </a:t>
            </a:r>
            <a:br>
              <a:rPr lang="en-US" sz="2800"/>
            </a:br>
            <a:r>
              <a:rPr lang="en-US" sz="2800" b="1">
                <a:solidFill>
                  <a:srgbClr val="FF0000"/>
                </a:solidFill>
              </a:rPr>
              <a:t>overpromising</a:t>
            </a: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2F5F-791D-09A7-898B-28F16780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EB6B4C-DCD9-649D-7FCE-4EA423C025C8}"/>
              </a:ext>
            </a:extLst>
          </p:cNvPr>
          <p:cNvGrpSpPr/>
          <p:nvPr/>
        </p:nvGrpSpPr>
        <p:grpSpPr>
          <a:xfrm>
            <a:off x="5312319" y="1358287"/>
            <a:ext cx="6624577" cy="5321683"/>
            <a:chOff x="5312319" y="1358287"/>
            <a:chExt cx="6624577" cy="5321683"/>
          </a:xfrm>
        </p:grpSpPr>
        <p:pic>
          <p:nvPicPr>
            <p:cNvPr id="6" name="Picture 5" descr="A diagram of a graph&#10;&#10;Description automatically generated">
              <a:extLst>
                <a:ext uri="{FF2B5EF4-FFF2-40B4-BE49-F238E27FC236}">
                  <a16:creationId xmlns:a16="http://schemas.microsoft.com/office/drawing/2014/main" id="{24DC3D8C-36DD-7182-089F-0F7416B61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2319" y="1358287"/>
              <a:ext cx="6624577" cy="532168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B52723-CE78-192B-7F64-42565BB59587}"/>
                </a:ext>
              </a:extLst>
            </p:cNvPr>
            <p:cNvSpPr/>
            <p:nvPr/>
          </p:nvSpPr>
          <p:spPr>
            <a:xfrm>
              <a:off x="5914664" y="4629873"/>
              <a:ext cx="891250" cy="3009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915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FF948BC-80B8-64D1-5357-9CA32ACE6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Generative AI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500BEAB-9E8F-0B01-5012-8A17A98BBF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3" y="1986060"/>
            <a:ext cx="11169254" cy="4745665"/>
          </a:xfrm>
        </p:spPr>
        <p:txBody>
          <a:bodyPr>
            <a:normAutofit/>
          </a:bodyPr>
          <a:lstStyle/>
          <a:p>
            <a:r>
              <a:rPr lang="en-US" sz="2800" dirty="0"/>
              <a:t>Advances in generative AI can help address concerns raised in modern applications of knowledge graphs</a:t>
            </a:r>
          </a:p>
          <a:p>
            <a:endParaRPr lang="en-US" sz="2800" dirty="0"/>
          </a:p>
          <a:p>
            <a:r>
              <a:rPr lang="en-US" sz="2800" dirty="0"/>
              <a:t>Advances in knowlede representation can help temper expectations and improve the quality of generative AI </a:t>
            </a:r>
          </a:p>
          <a:p>
            <a:pPr marL="0" indent="0">
              <a:buNone/>
            </a:pPr>
            <a:endParaRPr lang="en-US" sz="2800" i="1" dirty="0"/>
          </a:p>
        </p:txBody>
      </p:sp>
      <p:pic>
        <p:nvPicPr>
          <p:cNvPr id="2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01972119-F2A0-77C0-0E92-0F950C0E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68" y="4355994"/>
            <a:ext cx="2314969" cy="1624992"/>
          </a:xfrm>
          <a:prstGeom prst="rect">
            <a:avLst/>
          </a:prstGeom>
        </p:spPr>
      </p:pic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FCE31636-019C-72B9-E033-D1F2B96E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15" y="4355994"/>
            <a:ext cx="2430770" cy="1867389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B23D4A1B-A182-2768-6C5B-9D89F0CD3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63" y="4346328"/>
            <a:ext cx="2164569" cy="18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668C6-F9FF-F1CE-28E7-292F20A78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chemeClr val="accent6"/>
                </a:solidFill>
              </a:rPr>
              <a:t>Knowledge representation researchers must expand their horizons, learn to integrate existing and novel AI technologies</a:t>
            </a:r>
          </a:p>
        </p:txBody>
      </p:sp>
    </p:spTree>
    <p:extLst>
      <p:ext uri="{BB962C8B-B14F-4D97-AF65-F5344CB8AC3E}">
        <p14:creationId xmlns:p14="http://schemas.microsoft.com/office/powerpoint/2010/main" val="355007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screen&#10;&#10;Description automatically generated">
            <a:extLst>
              <a:ext uri="{FF2B5EF4-FFF2-40B4-BE49-F238E27FC236}">
                <a16:creationId xmlns:a16="http://schemas.microsoft.com/office/drawing/2014/main" id="{15EDB9CD-770C-EE88-2EF7-1E5524C90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121343"/>
            <a:ext cx="7632700" cy="4254500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D6380D60-1269-41F5-3DB9-2169E1410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579" y="4691133"/>
            <a:ext cx="1436842" cy="141456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95620A5-AFB8-D280-4BEA-A1503A02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989" y="4593359"/>
            <a:ext cx="1919547" cy="1610112"/>
          </a:xfrm>
          <a:prstGeom prst="rect">
            <a:avLst/>
          </a:prstGeom>
        </p:spPr>
      </p:pic>
      <p:pic>
        <p:nvPicPr>
          <p:cNvPr id="9" name="Picture 8" descr="A blue sign with white text&#10;&#10;Description automatically generated">
            <a:extLst>
              <a:ext uri="{FF2B5EF4-FFF2-40B4-BE49-F238E27FC236}">
                <a16:creationId xmlns:a16="http://schemas.microsoft.com/office/drawing/2014/main" id="{F0642ED3-A064-3188-C5DF-F01011BE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012" y="4871365"/>
            <a:ext cx="3543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1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FF948BC-80B8-64D1-5357-9CA32ACE6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Optimistic Caution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500BEAB-9E8F-0B01-5012-8A17A98BBF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3" y="1986060"/>
            <a:ext cx="11169254" cy="4745665"/>
          </a:xfrm>
        </p:spPr>
        <p:txBody>
          <a:bodyPr>
            <a:normAutofit/>
          </a:bodyPr>
          <a:lstStyle/>
          <a:p>
            <a:r>
              <a:rPr lang="en-US" sz="2800" dirty="0"/>
              <a:t>If we are to make good on the promises of knowledge representation and reasoning, </a:t>
            </a:r>
            <a:r>
              <a:rPr lang="en-US" sz="2800" b="1" dirty="0">
                <a:solidFill>
                  <a:srgbClr val="FF0000"/>
                </a:solidFill>
              </a:rPr>
              <a:t>we must bring our expertise </a:t>
            </a:r>
            <a:r>
              <a:rPr lang="en-US" sz="2800" dirty="0"/>
              <a:t>to the intersection of </a:t>
            </a:r>
            <a:r>
              <a:rPr lang="en-US" sz="2800" b="1" dirty="0">
                <a:solidFill>
                  <a:schemeClr val="accent6"/>
                </a:solidFill>
              </a:rPr>
              <a:t>ontologies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/>
                </a:solidFill>
              </a:rPr>
              <a:t>knowledge graphs</a:t>
            </a:r>
            <a:r>
              <a:rPr lang="en-US" sz="2800" dirty="0"/>
              <a:t>, and advancees in </a:t>
            </a:r>
            <a:r>
              <a:rPr lang="en-US" sz="2800" b="1" dirty="0">
                <a:solidFill>
                  <a:schemeClr val="accent6"/>
                </a:solidFill>
              </a:rPr>
              <a:t>contemporary AI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i="1" dirty="0"/>
          </a:p>
        </p:txBody>
      </p:sp>
      <p:pic>
        <p:nvPicPr>
          <p:cNvPr id="7" name="Picture 6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A1E1041-8646-07C1-AC83-92D4C3AB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602" y="3429000"/>
            <a:ext cx="5597952" cy="2880643"/>
          </a:xfrm>
          <a:prstGeom prst="rect">
            <a:avLst/>
          </a:prstGeom>
        </p:spPr>
      </p:pic>
      <p:pic>
        <p:nvPicPr>
          <p:cNvPr id="15" name="Picture 14" descr="A screen shot of a computer science&#10;&#10;Description automatically generated">
            <a:extLst>
              <a:ext uri="{FF2B5EF4-FFF2-40B4-BE49-F238E27FC236}">
                <a16:creationId xmlns:a16="http://schemas.microsoft.com/office/drawing/2014/main" id="{95742D57-3C2F-2A72-E571-FC1FB1F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0" y="3429000"/>
            <a:ext cx="5599970" cy="28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0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two people&#10;&#10;Description automatically generated">
            <a:extLst>
              <a:ext uri="{FF2B5EF4-FFF2-40B4-BE49-F238E27FC236}">
                <a16:creationId xmlns:a16="http://schemas.microsoft.com/office/drawing/2014/main" id="{64A23A34-FFA7-138E-B0F6-29366313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194221" cy="685800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3EAD74EA-4969-9950-F4C2-2F56E0EE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65" y="0"/>
            <a:ext cx="4014571" cy="6858000"/>
          </a:xfrm>
          <a:prstGeom prst="rect">
            <a:avLst/>
          </a:prstGeom>
        </p:spPr>
      </p:pic>
      <p:pic>
        <p:nvPicPr>
          <p:cNvPr id="6" name="Picture 5" descr="A person wearing sunglasses and a blue jacket&#10;&#10;Description automatically generated">
            <a:extLst>
              <a:ext uri="{FF2B5EF4-FFF2-40B4-BE49-F238E27FC236}">
                <a16:creationId xmlns:a16="http://schemas.microsoft.com/office/drawing/2014/main" id="{4030EAFC-AE56-C17D-ACEC-63B7154E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081" y="2817968"/>
            <a:ext cx="3834920" cy="3272340"/>
          </a:xfrm>
          <a:prstGeom prst="rect">
            <a:avLst/>
          </a:prstGeom>
        </p:spPr>
      </p:pic>
      <p:pic>
        <p:nvPicPr>
          <p:cNvPr id="11" name="Picture 10" descr="A close-up of a conference&#10;&#10;Description automatically generated">
            <a:extLst>
              <a:ext uri="{FF2B5EF4-FFF2-40B4-BE49-F238E27FC236}">
                <a16:creationId xmlns:a16="http://schemas.microsoft.com/office/drawing/2014/main" id="{27FE3E18-6760-0BB7-0343-EA1E4B374E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8"/>
          <a:stretch/>
        </p:blipFill>
        <p:spPr>
          <a:xfrm>
            <a:off x="7603135" y="0"/>
            <a:ext cx="4588865" cy="20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5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nference&#10;&#10;Description automatically generated">
            <a:extLst>
              <a:ext uri="{FF2B5EF4-FFF2-40B4-BE49-F238E27FC236}">
                <a16:creationId xmlns:a16="http://schemas.microsoft.com/office/drawing/2014/main" id="{89837749-3D56-AB54-02A6-9357488B1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" b="62384"/>
          <a:stretch/>
        </p:blipFill>
        <p:spPr>
          <a:xfrm>
            <a:off x="3907971" y="89489"/>
            <a:ext cx="4376058" cy="735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5B572-EAC6-FC96-ED58-BF3190EF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3" y="903143"/>
            <a:ext cx="10923652" cy="2290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57D39B-47D1-3E97-F52E-40319FA34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"/>
          <a:stretch/>
        </p:blipFill>
        <p:spPr>
          <a:xfrm>
            <a:off x="676315" y="3085003"/>
            <a:ext cx="10839368" cy="30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5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nference&#10;&#10;Description automatically generated">
            <a:extLst>
              <a:ext uri="{FF2B5EF4-FFF2-40B4-BE49-F238E27FC236}">
                <a16:creationId xmlns:a16="http://schemas.microsoft.com/office/drawing/2014/main" id="{89837749-3D56-AB54-02A6-9357488B1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" b="62384"/>
          <a:stretch/>
        </p:blipFill>
        <p:spPr>
          <a:xfrm>
            <a:off x="3907971" y="89489"/>
            <a:ext cx="4376058" cy="735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F8743-F6E6-600C-C3DB-1B0396E4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0" y="1207441"/>
            <a:ext cx="11561377" cy="1655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B6D62-E03F-1DDD-1F73-249490C6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0" y="2993044"/>
            <a:ext cx="11561377" cy="1313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95FE9-A1EF-A837-61EA-BF3B67A2D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69" y="4518597"/>
            <a:ext cx="11580429" cy="9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079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159</Words>
  <Application>Microsoft Macintosh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Garamond</vt:lpstr>
      <vt:lpstr>1_Office Theme</vt:lpstr>
      <vt:lpstr>Opening Remarks: Convergence of LLMs and KGs</vt:lpstr>
      <vt:lpstr>Present Summer</vt:lpstr>
      <vt:lpstr>Generative AI</vt:lpstr>
      <vt:lpstr>PowerPoint Presentation</vt:lpstr>
      <vt:lpstr>PowerPoint Presentation</vt:lpstr>
      <vt:lpstr>Optimistic Caution</vt:lpstr>
      <vt:lpstr>PowerPoint Presentation</vt:lpstr>
      <vt:lpstr>PowerPoint Presentation</vt:lpstr>
      <vt:lpstr>PowerPoint Presentation</vt:lpstr>
      <vt:lpstr>Keynotes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Beverley</dc:creator>
  <cp:lastModifiedBy>John Beverley</cp:lastModifiedBy>
  <cp:revision>16</cp:revision>
  <dcterms:created xsi:type="dcterms:W3CDTF">2024-07-07T19:04:23Z</dcterms:created>
  <dcterms:modified xsi:type="dcterms:W3CDTF">2024-07-14T23:11:47Z</dcterms:modified>
</cp:coreProperties>
</file>